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Barlow"/>
      <p:regular r:id="rId23"/>
    </p:embeddedFont>
    <p:embeddedFont>
      <p:font typeface="Barlow"/>
      <p:regular r:id="rId24"/>
    </p:embeddedFont>
    <p:embeddedFont>
      <p:font typeface="Barlow"/>
      <p:regular r:id="rId25"/>
    </p:embeddedFont>
    <p:embeddedFont>
      <p:font typeface="Barlow"/>
      <p:regular r:id="rId26"/>
    </p:embeddedFont>
    <p:embeddedFont>
      <p:font typeface="Montserrat"/>
      <p:regular r:id="rId27"/>
    </p:embeddedFont>
    <p:embeddedFont>
      <p:font typeface="Montserrat"/>
      <p:regular r:id="rId28"/>
    </p:embeddedFont>
    <p:embeddedFont>
      <p:font typeface="Montserrat"/>
      <p:regular r:id="rId29"/>
    </p:embeddedFont>
    <p:embeddedFont>
      <p:font typeface="Montserrat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64325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Data Management System with User Authentication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72737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Market Data Management System designed for both security and user-friendly analytics. This system empowers you to make informed business decisions with real-time market insights.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092422"/>
            <a:ext cx="29707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PRESENTED BY: TEAM 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77357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Harshith Sai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619601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Dumpati Ravali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661844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Vanishree Srinivas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275" y="602099"/>
            <a:ext cx="181713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Development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483275" y="1122402"/>
            <a:ext cx="5699284" cy="45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 Development with FastAPI</a:t>
            </a:r>
            <a:endParaRPr lang="en-US" sz="2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275" y="1731883"/>
            <a:ext cx="345162" cy="345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3275" y="2215039"/>
            <a:ext cx="181713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Endpoints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83275" y="2580084"/>
            <a:ext cx="6663452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FastAPI endpoints (/markets/, /markets/{market_name}) for interacting with the market data.</a:t>
            </a:r>
            <a:endParaRPr lang="en-US" sz="1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75" y="3436263"/>
            <a:ext cx="345162" cy="345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83275" y="3919418"/>
            <a:ext cx="181713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483275" y="4284464"/>
            <a:ext cx="666345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 the market data CSV file using pandas for efficient manipulation and processing.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75" y="4919663"/>
            <a:ext cx="345162" cy="345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83275" y="5402818"/>
            <a:ext cx="181713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Run Server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483275" y="5767864"/>
            <a:ext cx="666345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the FastAPI server using uvicorn to make the API accessible.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75" y="6403062"/>
            <a:ext cx="345162" cy="345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3275" y="6886218"/>
            <a:ext cx="181713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Testing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483275" y="7251263"/>
            <a:ext cx="6663452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Swagger UI at http://127.0.0.1:8000/docs to test the API and ensure its functionality.</a:t>
            </a:r>
            <a:endParaRPr lang="en-US" sz="1050" dirty="0"/>
          </a:p>
        </p:txBody>
      </p:sp>
      <p:sp>
        <p:nvSpPr>
          <p:cNvPr id="16" name="Text 10"/>
          <p:cNvSpPr/>
          <p:nvPr/>
        </p:nvSpPr>
        <p:spPr>
          <a:xfrm>
            <a:off x="7491293" y="1122402"/>
            <a:ext cx="6021229" cy="45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 Development with Streamlit</a:t>
            </a:r>
            <a:endParaRPr lang="en-US" sz="28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293" y="1731883"/>
            <a:ext cx="690443" cy="110478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388787" y="1869877"/>
            <a:ext cx="181713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Dashboard Creation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8388787" y="2234922"/>
            <a:ext cx="5765959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an interactive dashboard using Streamlit, providing a user-friendly interface for visualizing market data.</a:t>
            </a:r>
            <a:endParaRPr lang="en-US" sz="10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293" y="2836664"/>
            <a:ext cx="690443" cy="1104781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388787" y="2974658"/>
            <a:ext cx="181713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Filtering</a:t>
            </a:r>
            <a:endParaRPr lang="en-US" sz="1400" dirty="0"/>
          </a:p>
        </p:txBody>
      </p:sp>
      <p:sp>
        <p:nvSpPr>
          <p:cNvPr id="22" name="Text 14"/>
          <p:cNvSpPr/>
          <p:nvPr/>
        </p:nvSpPr>
        <p:spPr>
          <a:xfrm>
            <a:off x="8388787" y="3339703"/>
            <a:ext cx="5765959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 a dropdown to filter data by market, allowing users to focus on specific regions or categories.</a:t>
            </a:r>
            <a:endParaRPr lang="en-US" sz="1050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293" y="3941445"/>
            <a:ext cx="690443" cy="1104781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388787" y="4079438"/>
            <a:ext cx="181713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Visualization</a:t>
            </a:r>
            <a:endParaRPr lang="en-US" sz="1400" dirty="0"/>
          </a:p>
        </p:txBody>
      </p:sp>
      <p:sp>
        <p:nvSpPr>
          <p:cNvPr id="25" name="Text 16"/>
          <p:cNvSpPr/>
          <p:nvPr/>
        </p:nvSpPr>
        <p:spPr>
          <a:xfrm>
            <a:off x="8388787" y="4444484"/>
            <a:ext cx="5765959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the filtered data in a table format and use Streamlit's charting capabilities to create visually engaging line charts.</a:t>
            </a:r>
            <a:endParaRPr lang="en-US" sz="1050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293" y="5046226"/>
            <a:ext cx="690443" cy="1104781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8388787" y="5184219"/>
            <a:ext cx="181713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Dashboard Launch</a:t>
            </a:r>
            <a:endParaRPr lang="en-US" sz="1400" dirty="0"/>
          </a:p>
        </p:txBody>
      </p:sp>
      <p:sp>
        <p:nvSpPr>
          <p:cNvPr id="28" name="Text 18"/>
          <p:cNvSpPr/>
          <p:nvPr/>
        </p:nvSpPr>
        <p:spPr>
          <a:xfrm>
            <a:off x="8388787" y="5549265"/>
            <a:ext cx="5765959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the Streamlit dashboard on http://localhost:8501 to access and interact with the visualized data.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992" y="548759"/>
            <a:ext cx="5240536" cy="655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Testing and Validation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065" y="1602105"/>
            <a:ext cx="1637943" cy="14823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1924" y="2336483"/>
            <a:ext cx="88106" cy="39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4080" y="1960483"/>
            <a:ext cx="262020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Install Pytest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24080" y="2407444"/>
            <a:ext cx="682763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 Pytest (pip install pytest) for comprehensive testing of the API.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4776" y="3099792"/>
            <a:ext cx="9008864" cy="11430"/>
          </a:xfrm>
          <a:prstGeom prst="roundRect">
            <a:avLst>
              <a:gd name="adj" fmla="val 1568072"/>
            </a:avLst>
          </a:prstGeom>
          <a:solidFill>
            <a:srgbClr val="60646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34" y="3134201"/>
            <a:ext cx="3276005" cy="14823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6325" y="3676174"/>
            <a:ext cx="139422" cy="39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3111" y="3333274"/>
            <a:ext cx="262020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 File Creation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43111" y="3780234"/>
            <a:ext cx="7891224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 test file (test_app.py) dedicated to writing test cases for the API endpoints.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3807" y="4631888"/>
            <a:ext cx="8189833" cy="11430"/>
          </a:xfrm>
          <a:prstGeom prst="roundRect">
            <a:avLst>
              <a:gd name="adj" fmla="val 1568072"/>
            </a:avLst>
          </a:prstGeom>
          <a:solidFill>
            <a:srgbClr val="60646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003" y="4666297"/>
            <a:ext cx="4913948" cy="14823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8707" y="5208270"/>
            <a:ext cx="134422" cy="39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2023" y="4865370"/>
            <a:ext cx="262020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Write Test Cases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62023" y="5312331"/>
            <a:ext cx="707231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test cases that cover various API functionalities, including data retrieval and error handling.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2719" y="6163985"/>
            <a:ext cx="7370921" cy="11430"/>
          </a:xfrm>
          <a:prstGeom prst="roundRect">
            <a:avLst>
              <a:gd name="adj" fmla="val 1568072"/>
            </a:avLst>
          </a:prstGeom>
          <a:solidFill>
            <a:srgbClr val="60646A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72" y="6198394"/>
            <a:ext cx="6552009" cy="14823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0610" y="6740366"/>
            <a:ext cx="150614" cy="39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1054" y="6397466"/>
            <a:ext cx="262020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Run Tests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81054" y="6844427"/>
            <a:ext cx="625328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 the tests using pytest to ensure that the API code behaves as expected.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815" y="625316"/>
            <a:ext cx="3194447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24815" y="1327904"/>
            <a:ext cx="3546515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Dashboard Enhancement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2953226" y="1863566"/>
            <a:ext cx="1685568" cy="363855"/>
          </a:xfrm>
          <a:prstGeom prst="roundRect">
            <a:avLst>
              <a:gd name="adj" fmla="val 3002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29210" dist="13970" dir="13500000">
              <a:srgbClr val="ffffff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3769162" y="1924169"/>
            <a:ext cx="5369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2110383" y="2257663"/>
            <a:ext cx="3371136" cy="363855"/>
          </a:xfrm>
          <a:prstGeom prst="roundRect">
            <a:avLst>
              <a:gd name="adj" fmla="val 3002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29210" dist="13970" dir="13500000">
              <a:srgbClr val="ffffff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3753445" y="2318266"/>
            <a:ext cx="8501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1267658" y="2651760"/>
            <a:ext cx="5056703" cy="363855"/>
          </a:xfrm>
          <a:prstGeom prst="roundRect">
            <a:avLst>
              <a:gd name="adj" fmla="val 3002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29210" dist="13970" dir="1350000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3754993" y="2712363"/>
            <a:ext cx="81915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424815" y="3045857"/>
            <a:ext cx="6742390" cy="363855"/>
          </a:xfrm>
          <a:prstGeom prst="roundRect">
            <a:avLst>
              <a:gd name="adj" fmla="val 3002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29210" dist="13970" dir="13500000">
              <a:srgbClr val="ffffff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3750112" y="3106460"/>
            <a:ext cx="9179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424815" y="3667482"/>
            <a:ext cx="242768" cy="242768"/>
          </a:xfrm>
          <a:prstGeom prst="roundRect">
            <a:avLst>
              <a:gd name="adj" fmla="val 45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29210" dist="139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517922" y="3708916"/>
            <a:ext cx="56555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788908" y="3667482"/>
            <a:ext cx="159722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VS Code Enhancement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788908" y="3988475"/>
            <a:ext cx="6378297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the Material Icon Theme for a visually appealing file structure and a more organized workspace.</a:t>
            </a:r>
            <a:endParaRPr lang="en-US" sz="950" dirty="0"/>
          </a:p>
        </p:txBody>
      </p:sp>
      <p:sp>
        <p:nvSpPr>
          <p:cNvPr id="16" name="Shape 14"/>
          <p:cNvSpPr/>
          <p:nvPr/>
        </p:nvSpPr>
        <p:spPr>
          <a:xfrm>
            <a:off x="424815" y="4379833"/>
            <a:ext cx="242768" cy="242768"/>
          </a:xfrm>
          <a:prstGeom prst="roundRect">
            <a:avLst>
              <a:gd name="adj" fmla="val 45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29210" dist="139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501491" y="4421267"/>
            <a:ext cx="89416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788908" y="4379833"/>
            <a:ext cx="159722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 Formatting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788908" y="4700826"/>
            <a:ext cx="6378297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the black library for consistent code formatting, enhancing readability and code quality.</a:t>
            </a:r>
            <a:endParaRPr lang="en-US" sz="950" dirty="0"/>
          </a:p>
        </p:txBody>
      </p:sp>
      <p:sp>
        <p:nvSpPr>
          <p:cNvPr id="20" name="Shape 18"/>
          <p:cNvSpPr/>
          <p:nvPr/>
        </p:nvSpPr>
        <p:spPr>
          <a:xfrm>
            <a:off x="424815" y="5092184"/>
            <a:ext cx="242768" cy="242768"/>
          </a:xfrm>
          <a:prstGeom prst="roundRect">
            <a:avLst>
              <a:gd name="adj" fmla="val 45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29210" dist="13970" dir="13500000">
              <a:srgbClr val="ffffff">
                <a:alpha val="1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503039" y="5133618"/>
            <a:ext cx="86320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788908" y="5092184"/>
            <a:ext cx="1711285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Streamlit Customization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788908" y="5413177"/>
            <a:ext cx="6378297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a custom background image to personalize the dashboard and enhance its visual appeal.</a:t>
            </a:r>
            <a:endParaRPr lang="en-US" sz="950" dirty="0"/>
          </a:p>
        </p:txBody>
      </p:sp>
      <p:sp>
        <p:nvSpPr>
          <p:cNvPr id="24" name="Shape 22"/>
          <p:cNvSpPr/>
          <p:nvPr/>
        </p:nvSpPr>
        <p:spPr>
          <a:xfrm>
            <a:off x="424815" y="5804535"/>
            <a:ext cx="242768" cy="242768"/>
          </a:xfrm>
          <a:prstGeom prst="roundRect">
            <a:avLst>
              <a:gd name="adj" fmla="val 45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29210" dist="13970" dir="13500000">
              <a:srgbClr val="ffffff">
                <a:alpha val="10000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497800" y="5845969"/>
            <a:ext cx="96679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788908" y="5804535"/>
            <a:ext cx="159722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Styling and Layout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788908" y="6125527"/>
            <a:ext cx="6378297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 Streamlit's styles to create a user-friendly interface with enhanced readability and visual appeal.</a:t>
            </a:r>
            <a:endParaRPr lang="en-US" sz="950" dirty="0"/>
          </a:p>
        </p:txBody>
      </p:sp>
      <p:sp>
        <p:nvSpPr>
          <p:cNvPr id="28" name="Text 26"/>
          <p:cNvSpPr/>
          <p:nvPr/>
        </p:nvSpPr>
        <p:spPr>
          <a:xfrm>
            <a:off x="7470815" y="1327904"/>
            <a:ext cx="4155162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Deployment and Maintenance</a:t>
            </a:r>
            <a:endParaRPr lang="en-US" sz="2500" dirty="0"/>
          </a:p>
        </p:txBody>
      </p:sp>
      <p:sp>
        <p:nvSpPr>
          <p:cNvPr id="29" name="Text 27"/>
          <p:cNvSpPr/>
          <p:nvPr/>
        </p:nvSpPr>
        <p:spPr>
          <a:xfrm>
            <a:off x="7470815" y="1924169"/>
            <a:ext cx="6742390" cy="400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3150" dirty="0"/>
          </a:p>
        </p:txBody>
      </p:sp>
      <p:sp>
        <p:nvSpPr>
          <p:cNvPr id="30" name="Text 28"/>
          <p:cNvSpPr/>
          <p:nvPr/>
        </p:nvSpPr>
        <p:spPr>
          <a:xfrm>
            <a:off x="10043398" y="2476262"/>
            <a:ext cx="159722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Deployment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7470815" y="2797254"/>
            <a:ext cx="6742390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 the backend API and frontend dashboard to a cloud platform for easy access.</a:t>
            </a:r>
            <a:endParaRPr lang="en-US" sz="950" dirty="0"/>
          </a:p>
        </p:txBody>
      </p:sp>
      <p:sp>
        <p:nvSpPr>
          <p:cNvPr id="32" name="Text 30"/>
          <p:cNvSpPr/>
          <p:nvPr/>
        </p:nvSpPr>
        <p:spPr>
          <a:xfrm>
            <a:off x="7470815" y="3416260"/>
            <a:ext cx="6742390" cy="400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3150" dirty="0"/>
          </a:p>
        </p:txBody>
      </p:sp>
      <p:sp>
        <p:nvSpPr>
          <p:cNvPr id="33" name="Text 31"/>
          <p:cNvSpPr/>
          <p:nvPr/>
        </p:nvSpPr>
        <p:spPr>
          <a:xfrm>
            <a:off x="10043398" y="3968353"/>
            <a:ext cx="159722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Monitoring</a:t>
            </a:r>
            <a:endParaRPr lang="en-US" sz="1250" dirty="0"/>
          </a:p>
        </p:txBody>
      </p:sp>
      <p:sp>
        <p:nvSpPr>
          <p:cNvPr id="34" name="Text 32"/>
          <p:cNvSpPr/>
          <p:nvPr/>
        </p:nvSpPr>
        <p:spPr>
          <a:xfrm>
            <a:off x="7470815" y="4289346"/>
            <a:ext cx="6742390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Continuously monitor the system's performance and availability to identify and address issues promptly.</a:t>
            </a:r>
            <a:endParaRPr lang="en-US" sz="950" dirty="0"/>
          </a:p>
        </p:txBody>
      </p:sp>
      <p:sp>
        <p:nvSpPr>
          <p:cNvPr id="35" name="Text 33"/>
          <p:cNvSpPr/>
          <p:nvPr/>
        </p:nvSpPr>
        <p:spPr>
          <a:xfrm>
            <a:off x="7470815" y="4908352"/>
            <a:ext cx="6742390" cy="400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3150" dirty="0"/>
          </a:p>
        </p:txBody>
      </p:sp>
      <p:sp>
        <p:nvSpPr>
          <p:cNvPr id="36" name="Text 34"/>
          <p:cNvSpPr/>
          <p:nvPr/>
        </p:nvSpPr>
        <p:spPr>
          <a:xfrm>
            <a:off x="10043398" y="5460444"/>
            <a:ext cx="159722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Updates</a:t>
            </a:r>
            <a:endParaRPr lang="en-US" sz="1250" dirty="0"/>
          </a:p>
        </p:txBody>
      </p:sp>
      <p:sp>
        <p:nvSpPr>
          <p:cNvPr id="37" name="Text 35"/>
          <p:cNvSpPr/>
          <p:nvPr/>
        </p:nvSpPr>
        <p:spPr>
          <a:xfrm>
            <a:off x="7470815" y="5781437"/>
            <a:ext cx="6742390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Regularly update the system with new features and data sources to keep it relevant and insightful.</a:t>
            </a:r>
            <a:endParaRPr lang="en-US" sz="950" dirty="0"/>
          </a:p>
        </p:txBody>
      </p:sp>
      <p:sp>
        <p:nvSpPr>
          <p:cNvPr id="38" name="Text 36"/>
          <p:cNvSpPr/>
          <p:nvPr/>
        </p:nvSpPr>
        <p:spPr>
          <a:xfrm>
            <a:off x="7470815" y="6400443"/>
            <a:ext cx="6742390" cy="400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3150" dirty="0"/>
          </a:p>
        </p:txBody>
      </p:sp>
      <p:sp>
        <p:nvSpPr>
          <p:cNvPr id="39" name="Text 37"/>
          <p:cNvSpPr/>
          <p:nvPr/>
        </p:nvSpPr>
        <p:spPr>
          <a:xfrm>
            <a:off x="10043398" y="6952536"/>
            <a:ext cx="159722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Support</a:t>
            </a:r>
            <a:endParaRPr lang="en-US" sz="1250" dirty="0"/>
          </a:p>
        </p:txBody>
      </p:sp>
      <p:sp>
        <p:nvSpPr>
          <p:cNvPr id="40" name="Text 38"/>
          <p:cNvSpPr/>
          <p:nvPr/>
        </p:nvSpPr>
        <p:spPr>
          <a:xfrm>
            <a:off x="7470815" y="7273528"/>
            <a:ext cx="6742390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ongoing support and documentation to ensure users can effectively utilize the system.</a:t>
            </a:r>
            <a:endParaRPr lang="en-US" sz="9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6237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900005"/>
            <a:ext cx="7627382" cy="346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conclusion, the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Data Management System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 comprehensive solution that combines a secure backend using FastAPI, an interactive dashboard with Streamlit, and advanced functionalities like data filtering, trend analysis, and visualization. By integrating </a:t>
            </a:r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Authentication</a:t>
            </a:r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the system ensures secure access, protecting sensitive market data while maintaining a seamless user experience. This project demonstrates the effective use of modern tools to create a scalable and secure platform, providing a strong foundation for future enhancements such as real-time data integration and predictive analytics.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778" y="548997"/>
            <a:ext cx="5253990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OUTPUT: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5595" y="1734383"/>
            <a:ext cx="3383994" cy="299477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52" y="1734383"/>
            <a:ext cx="5375553" cy="299477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98" y="5048845"/>
            <a:ext cx="4454366" cy="2445663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427" y="5048845"/>
            <a:ext cx="4393168" cy="244566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258" y="5048845"/>
            <a:ext cx="4050863" cy="24456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611" y="545783"/>
            <a:ext cx="5222796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8862" y="1724144"/>
            <a:ext cx="5687139" cy="248078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711" y="1724144"/>
            <a:ext cx="6046827" cy="248078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606" y="4522827"/>
            <a:ext cx="5062776" cy="297680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092" y="4522827"/>
            <a:ext cx="3527584" cy="2976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2492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time and consideration. We look forward to collaborating with you on this project.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79815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 Of Milestone 1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 platform that combines user authentication with secure and interactive access to market data, delivering personalized insights.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leverages a robust backend for user authentication, real-time data retrieval, and powerful visualization tools for market trends.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70377"/>
            <a:ext cx="77587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Components of Milestone 1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008007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5224582"/>
            <a:ext cx="35455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Authentication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710714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FastAPI with OAuth2(Open Authorization) secures user login, validates credentials, and manages user sessions for a personalized experience.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547" y="5008007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640122" y="5224582"/>
            <a:ext cx="31901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Data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40122" y="5710714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integrates with APIs and pre-loaded datasets, offering real-time and historical data retrieval, along with powerful visualization tools.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4962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Authentication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787253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30038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Login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489960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utilizes FastAPI with OAuth2 for secure login functionality, protecting user data and access.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4520446"/>
            <a:ext cx="1083231" cy="19594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737021"/>
            <a:ext cx="36097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Token-Based Authentication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5223153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tokens are issued to authenticated users, enabling secure session management and personalized experiences.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53759"/>
            <a:ext cx="58387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Data Dashboard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49138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2495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Filtering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735711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 filter market data by specific criteria, such as product, region, or time period.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01" y="3491389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42495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Charts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4735711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dashboard provides real-time visualizations of market trends using interactive charts.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06503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4638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53979" y="5346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53979" y="5832515"/>
            <a:ext cx="58529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user authentication ensures secure access to sensitive market data, protecting against unauthorized access.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547" y="534638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019217" y="5346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19217" y="5832515"/>
            <a:ext cx="58529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gain valuable insights from real-time market trends, empowering them to make informed business decisions.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39979"/>
            <a:ext cx="58626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Tools and Technologies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785836"/>
            <a:ext cx="63943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2530078" y="57714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FastAPI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257568"/>
            <a:ext cx="63943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Powers the backend for RESTful APIs and user authentication, enabling secure and efficient data handling.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477601" y="4785836"/>
            <a:ext cx="63944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9249489" y="57714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77601" y="6257568"/>
            <a:ext cx="63944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 creates the interactive user interface, providing a user-friendly platform for data exploration and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8700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Development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1824633"/>
            <a:ext cx="30480" cy="561796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229683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206835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2628" y="2140982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041208"/>
            <a:ext cx="29298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Requirement Gathering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2527340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user needs and defining system requirements is crucial for successful development.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4126111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839510" y="38976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87385" y="397025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3870484"/>
            <a:ext cx="31809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Development and Testing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4356616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is built using a comprehensive testing approach to ensure quality and functionality.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5955387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39510" y="572690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90838" y="5799534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5699760"/>
            <a:ext cx="37089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Deployment and Maintenance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185892"/>
            <a:ext cx="611088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After rigorous testing, the system is deployed and maintained to ensure its ongoing performance and security.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197" y="627102"/>
            <a:ext cx="4663916" cy="582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20197" y="1652945"/>
            <a:ext cx="4663916" cy="582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 Setup</a:t>
            </a:r>
            <a:endParaRPr lang="en-US" sz="3650" dirty="0"/>
          </a:p>
        </p:txBody>
      </p:sp>
      <p:sp>
        <p:nvSpPr>
          <p:cNvPr id="4" name="Shape 2"/>
          <p:cNvSpPr/>
          <p:nvPr/>
        </p:nvSpPr>
        <p:spPr>
          <a:xfrm>
            <a:off x="874514" y="2435185"/>
            <a:ext cx="22860" cy="3118961"/>
          </a:xfrm>
          <a:prstGeom prst="roundRect">
            <a:avLst>
              <a:gd name="adj" fmla="val 697760"/>
            </a:avLst>
          </a:prstGeom>
          <a:solidFill>
            <a:srgbClr val="60646A"/>
          </a:solidFill>
          <a:ln/>
        </p:spPr>
      </p:sp>
      <p:sp>
        <p:nvSpPr>
          <p:cNvPr id="5" name="Shape 3"/>
          <p:cNvSpPr/>
          <p:nvPr/>
        </p:nvSpPr>
        <p:spPr>
          <a:xfrm>
            <a:off x="1062454" y="2822377"/>
            <a:ext cx="620197" cy="22860"/>
          </a:xfrm>
          <a:prstGeom prst="roundRect">
            <a:avLst>
              <a:gd name="adj" fmla="val 697760"/>
            </a:avLst>
          </a:prstGeom>
          <a:solidFill>
            <a:srgbClr val="60646A"/>
          </a:solidFill>
          <a:ln/>
        </p:spPr>
      </p:sp>
      <p:sp>
        <p:nvSpPr>
          <p:cNvPr id="6" name="Shape 4"/>
          <p:cNvSpPr/>
          <p:nvPr/>
        </p:nvSpPr>
        <p:spPr>
          <a:xfrm>
            <a:off x="686574" y="2634496"/>
            <a:ext cx="398740" cy="398740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3180" dist="21590" dir="13500000">
              <a:srgbClr val="ffffff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836355" y="2693908"/>
            <a:ext cx="9906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860709" y="2612350"/>
            <a:ext cx="5238274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 Python and VS Code, ensuring "Add Python to PATH" is checked during installation.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1062454" y="3921085"/>
            <a:ext cx="620197" cy="22860"/>
          </a:xfrm>
          <a:prstGeom prst="roundRect">
            <a:avLst>
              <a:gd name="adj" fmla="val 697760"/>
            </a:avLst>
          </a:prstGeom>
          <a:solidFill>
            <a:srgbClr val="60646A"/>
          </a:solidFill>
          <a:ln/>
        </p:spPr>
      </p:sp>
      <p:sp>
        <p:nvSpPr>
          <p:cNvPr id="10" name="Shape 8"/>
          <p:cNvSpPr/>
          <p:nvPr/>
        </p:nvSpPr>
        <p:spPr>
          <a:xfrm>
            <a:off x="686574" y="3733205"/>
            <a:ext cx="398740" cy="398740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3180" dist="21590" dir="13500000">
              <a:srgbClr val="ffffff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807541" y="3792617"/>
            <a:ext cx="15680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860709" y="3711059"/>
            <a:ext cx="5238274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 essential VS Code extensions: Python, Pylance, and Material Icon Theme.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062454" y="5019794"/>
            <a:ext cx="620197" cy="22860"/>
          </a:xfrm>
          <a:prstGeom prst="roundRect">
            <a:avLst>
              <a:gd name="adj" fmla="val 697760"/>
            </a:avLst>
          </a:prstGeom>
          <a:solidFill>
            <a:srgbClr val="60646A"/>
          </a:solidFill>
          <a:ln/>
        </p:spPr>
      </p:sp>
      <p:sp>
        <p:nvSpPr>
          <p:cNvPr id="14" name="Shape 12"/>
          <p:cNvSpPr/>
          <p:nvPr/>
        </p:nvSpPr>
        <p:spPr>
          <a:xfrm>
            <a:off x="686574" y="4831913"/>
            <a:ext cx="398740" cy="398740"/>
          </a:xfrm>
          <a:prstGeom prst="roundRect">
            <a:avLst>
              <a:gd name="adj" fmla="val 400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3180" dist="21590" dir="13500000">
              <a:srgbClr val="ffffff">
                <a:alpha val="1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810280" y="4891326"/>
            <a:ext cx="15120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860709" y="4809768"/>
            <a:ext cx="5238274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 project folder, named "MarketDataManagement" for organizing all project files.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20197" y="5753457"/>
            <a:ext cx="647878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539037" y="1652945"/>
            <a:ext cx="4663916" cy="582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Initialization</a:t>
            </a:r>
            <a:endParaRPr lang="en-US" sz="3650" dirty="0"/>
          </a:p>
        </p:txBody>
      </p:sp>
      <p:sp>
        <p:nvSpPr>
          <p:cNvPr id="19" name="Shape 17"/>
          <p:cNvSpPr/>
          <p:nvPr/>
        </p:nvSpPr>
        <p:spPr>
          <a:xfrm>
            <a:off x="7539037" y="2435185"/>
            <a:ext cx="6478786" cy="1390174"/>
          </a:xfrm>
          <a:prstGeom prst="roundRect">
            <a:avLst>
              <a:gd name="adj" fmla="val 1147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3180" dist="21590" dir="13500000">
              <a:srgbClr val="ffffff">
                <a:alpha val="10000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7716202" y="2612350"/>
            <a:ext cx="233195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Virtual Environment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7716202" y="3080980"/>
            <a:ext cx="612445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 virtual environment for managing project dependencies and isolating the project from system-wide Python packages.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7539037" y="4002524"/>
            <a:ext cx="6478786" cy="1390174"/>
          </a:xfrm>
          <a:prstGeom prst="roundRect">
            <a:avLst>
              <a:gd name="adj" fmla="val 1147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3180" dist="21590" dir="13500000">
              <a:srgbClr val="ffffff">
                <a:alpha val="10000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7716202" y="4179689"/>
            <a:ext cx="233195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Library Installation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7716202" y="4648319"/>
            <a:ext cx="612445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 essential libraries using pip: pandas, matplotlib, streamlit, fastapi, and uvicorn.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7539037" y="5569863"/>
            <a:ext cx="6478786" cy="1390174"/>
          </a:xfrm>
          <a:prstGeom prst="roundRect">
            <a:avLst>
              <a:gd name="adj" fmla="val 1147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3180" dist="21590" dir="13500000">
              <a:srgbClr val="ffffff">
                <a:alpha val="1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7716202" y="5747028"/>
            <a:ext cx="233195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File Creation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7716202" y="6215658"/>
            <a:ext cx="6124456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project files: app.py for the API backend, dashboard.py for the Streamlit dashboard, and market_data.csv for data storage.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7539037" y="7159347"/>
            <a:ext cx="647878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2024-12-06T11:05:05Z</dcterms:created>
  <dcterms:modified xsi:type="dcterms:W3CDTF">2024-12-06T11:05:05Z</dcterms:modified>
</cp:coreProperties>
</file>